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65" r:id="rId5"/>
    <p:sldId id="257" r:id="rId6"/>
    <p:sldId id="258" r:id="rId7"/>
    <p:sldId id="259" r:id="rId8"/>
    <p:sldId id="260" r:id="rId9"/>
    <p:sldId id="267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188640"/>
            <a:ext cx="6400800" cy="1752600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374441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«Использование результатов мониторинговых обследований в управлении качеством иноязычного образования»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4941168"/>
            <a:ext cx="47880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chemeClr val="tx2"/>
                </a:solidFill>
              </a:rPr>
              <a:t>Иксанова Валентина Альбертовна, заместитель директора по УВР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учитель иностранных языков,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МАОУ «Лобановская средняя школа», Пермский район 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2019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179512" y="18864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3284984"/>
            <a:ext cx="8064350" cy="1673225"/>
          </a:xfrm>
        </p:spPr>
        <p:txBody>
          <a:bodyPr>
            <a:noAutofit/>
          </a:bodyPr>
          <a:lstStyle/>
          <a:p>
            <a:pPr algn="r"/>
            <a:r>
              <a:rPr lang="ru-RU" sz="3200" i="1" dirty="0" smtClean="0"/>
              <a:t>«Если хочешь идти новым путем, ты должен проложить его сам»</a:t>
            </a:r>
          </a:p>
          <a:p>
            <a:pPr algn="r"/>
            <a:endParaRPr lang="ru-RU" sz="3200" i="1" dirty="0" smtClean="0"/>
          </a:p>
          <a:p>
            <a:pPr algn="r"/>
            <a:r>
              <a:rPr lang="ru-RU" sz="3200" i="1" dirty="0" smtClean="0"/>
              <a:t>С.Джобс</a:t>
            </a:r>
            <a:endParaRPr lang="ru-RU" sz="3200" i="1" dirty="0"/>
          </a:p>
        </p:txBody>
      </p:sp>
      <p:pic>
        <p:nvPicPr>
          <p:cNvPr id="4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179512" y="18864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059832" y="1925901"/>
            <a:ext cx="56886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использование </a:t>
            </a:r>
            <a:r>
              <a:rPr lang="ru-RU" sz="3200" dirty="0" smtClean="0"/>
              <a:t>алгоритма работы с результатами внешних мониторингов для дальнейшей коррекции внутренней системы оценки качества образования.</a:t>
            </a:r>
            <a:endParaRPr lang="ru-RU" sz="3200" dirty="0"/>
          </a:p>
        </p:txBody>
      </p:sp>
      <p:sp>
        <p:nvSpPr>
          <p:cNvPr id="17" name="Текст 16"/>
          <p:cNvSpPr>
            <a:spLocks noGrp="1"/>
          </p:cNvSpPr>
          <p:nvPr>
            <p:ph type="body" idx="2"/>
          </p:nvPr>
        </p:nvSpPr>
        <p:spPr>
          <a:xfrm>
            <a:off x="251520" y="836712"/>
            <a:ext cx="2491680" cy="5289451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3200" b="1" dirty="0" smtClean="0"/>
              <a:t>                   Цель :</a:t>
            </a:r>
          </a:p>
        </p:txBody>
      </p:sp>
      <p:pic>
        <p:nvPicPr>
          <p:cNvPr id="4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7236296" y="620688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Мониторинг в образовании</a:t>
            </a:r>
            <a:r>
              <a:rPr lang="ru-RU" dirty="0" smtClean="0"/>
              <a:t> – система организации сбора, хранения, обработки, анализа и распространения информации о деятельности школы, обеспечивающая непрерывное слежение за состоянием одной или нескольких систем образовательного учреждения и прогнозирование их развития. Мониторинг является информационной основой управления качеством образования.</a:t>
            </a:r>
            <a:endParaRPr lang="ru-RU" dirty="0"/>
          </a:p>
        </p:txBody>
      </p:sp>
      <p:pic>
        <p:nvPicPr>
          <p:cNvPr id="4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179512" y="18864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596336" cy="75895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Результаты итогового мониторинга по ИЯ в 4 и 7 классах за 2016/17 </a:t>
            </a:r>
            <a:r>
              <a:rPr lang="ru-RU" sz="2800" b="1" dirty="0" err="1" smtClean="0"/>
              <a:t>уч</a:t>
            </a:r>
            <a:r>
              <a:rPr lang="ru-RU" sz="2800" b="1" dirty="0" smtClean="0"/>
              <a:t>. год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560840" cy="564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3" cstate="print"/>
          <a:srcRect l="4851" t="18500" r="4851" b="29000"/>
          <a:stretch>
            <a:fillRect/>
          </a:stretch>
        </p:blipFill>
        <p:spPr bwMode="auto">
          <a:xfrm>
            <a:off x="0" y="1"/>
            <a:ext cx="1686850" cy="980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0120"/>
          </a:xfrm>
        </p:spPr>
        <p:txBody>
          <a:bodyPr>
            <a:normAutofit/>
          </a:bodyPr>
          <a:lstStyle/>
          <a:p>
            <a:pPr algn="r"/>
            <a:r>
              <a:rPr lang="ru-RU" sz="3000" b="1" dirty="0" smtClean="0"/>
              <a:t>Алгоритм работы с результатами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rud.exdat.com/pars_docs/tw_refs/829/828593/828593_html_mfd3819b.png"/>
          <p:cNvPicPr/>
          <p:nvPr/>
        </p:nvPicPr>
        <p:blipFill>
          <a:blip r:embed="rId2" cstate="print"/>
          <a:srcRect t="11663"/>
          <a:stretch>
            <a:fillRect/>
          </a:stretch>
        </p:blipFill>
        <p:spPr bwMode="auto">
          <a:xfrm>
            <a:off x="395536" y="1052736"/>
            <a:ext cx="835292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732240" y="2924944"/>
            <a:ext cx="17940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Как изменится</a:t>
            </a:r>
          </a:p>
          <a:p>
            <a:pPr algn="ctr"/>
            <a:r>
              <a:rPr lang="ru-RU" dirty="0" smtClean="0"/>
              <a:t> результат?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2924944"/>
            <a:ext cx="17379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Что изменить </a:t>
            </a:r>
          </a:p>
          <a:p>
            <a:pPr algn="ctr"/>
            <a:r>
              <a:rPr lang="ru-RU" dirty="0" smtClean="0"/>
              <a:t>в работе?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924944"/>
            <a:ext cx="1715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 чем говорят</a:t>
            </a:r>
          </a:p>
          <a:p>
            <a:r>
              <a:rPr lang="ru-RU" dirty="0" smtClean="0"/>
              <a:t> результаты?</a:t>
            </a:r>
            <a:endParaRPr lang="ru-RU" dirty="0"/>
          </a:p>
        </p:txBody>
      </p:sp>
      <p:pic>
        <p:nvPicPr>
          <p:cNvPr id="9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3" cstate="print"/>
          <a:srcRect l="4851" t="18500" r="4851" b="29000"/>
          <a:stretch>
            <a:fillRect/>
          </a:stretch>
        </p:blipFill>
        <p:spPr bwMode="auto">
          <a:xfrm>
            <a:off x="0" y="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администрация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01752" y="2471382"/>
            <a:ext cx="4041648" cy="412596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Показатели  выполнения заданий в 4 классе выше по АЯ, в 7 классе – по НЯ;</a:t>
            </a:r>
          </a:p>
          <a:p>
            <a:r>
              <a:rPr lang="ru-RU" dirty="0" smtClean="0"/>
              <a:t>Диагностика проблем в обучении отдельным видам РД;</a:t>
            </a:r>
          </a:p>
          <a:p>
            <a:r>
              <a:rPr lang="ru-RU" dirty="0" smtClean="0"/>
              <a:t>Роль самостоятельной работы повысилась, ниже стали результаты продуктивных видов РД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Определение проблемных зон в видах РД;</a:t>
            </a:r>
          </a:p>
          <a:p>
            <a:r>
              <a:rPr lang="ru-RU" dirty="0" smtClean="0"/>
              <a:t>Определение уровня преподавания ИЯ в ОО (АЯ и НЯ);</a:t>
            </a:r>
          </a:p>
          <a:p>
            <a:r>
              <a:rPr lang="ru-RU" dirty="0" smtClean="0"/>
              <a:t>С чем связана отрицательная динамика результатов в начальной и основной школе?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91680" y="228600"/>
            <a:ext cx="7144472" cy="968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можно интерпретировать полученные результаты?</a:t>
            </a:r>
            <a:endParaRPr lang="ru-RU" b="1" dirty="0"/>
          </a:p>
        </p:txBody>
      </p:sp>
      <p:pic>
        <p:nvPicPr>
          <p:cNvPr id="7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251520" y="260648"/>
            <a:ext cx="1547664" cy="899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464840"/>
          </a:xfrm>
        </p:spPr>
        <p:txBody>
          <a:bodyPr/>
          <a:lstStyle/>
          <a:p>
            <a:pPr algn="ctr"/>
            <a:r>
              <a:rPr lang="ru-RU" dirty="0" smtClean="0"/>
              <a:t>учителя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330" y="1412776"/>
            <a:ext cx="4041775" cy="648072"/>
          </a:xfrm>
        </p:spPr>
        <p:txBody>
          <a:bodyPr/>
          <a:lstStyle/>
          <a:p>
            <a:pPr algn="ctr"/>
            <a:r>
              <a:rPr lang="ru-RU" dirty="0" smtClean="0"/>
              <a:t>администрация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79512" y="2249489"/>
            <a:ext cx="4320480" cy="4608511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 smtClean="0"/>
              <a:t>Отслеживание динамики по параллели, по классам, индивидуально</a:t>
            </a:r>
          </a:p>
          <a:p>
            <a:r>
              <a:rPr lang="ru-RU" sz="3200" dirty="0" smtClean="0"/>
              <a:t>Привлечение  учебных материалов из дополнительных источников</a:t>
            </a:r>
          </a:p>
          <a:p>
            <a:r>
              <a:rPr lang="ru-RU" sz="3200" dirty="0" smtClean="0"/>
              <a:t>Вовлечение обучающихся в разнообразную языковую деятельность (конкурсы, олимпиады и др.)</a:t>
            </a:r>
          </a:p>
          <a:p>
            <a:r>
              <a:rPr lang="ru-RU" sz="3200" dirty="0" smtClean="0"/>
              <a:t>Взаимопосещение уроков, обмен опытом</a:t>
            </a:r>
          </a:p>
          <a:p>
            <a:r>
              <a:rPr lang="ru-RU" sz="3200" dirty="0" smtClean="0"/>
              <a:t>Применение современных педагогических технологий в обучении ИЯ</a:t>
            </a:r>
          </a:p>
          <a:p>
            <a:r>
              <a:rPr lang="ru-RU" sz="3200" dirty="0" smtClean="0"/>
              <a:t>Использование одной линии в УМК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276872"/>
            <a:ext cx="4038600" cy="439248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Организация посещения уроков с целью выявления и трансляции положительного опыта</a:t>
            </a:r>
          </a:p>
          <a:p>
            <a:r>
              <a:rPr lang="ru-RU" dirty="0" smtClean="0"/>
              <a:t>Стимулирование внеурочной работы учителя</a:t>
            </a:r>
          </a:p>
          <a:p>
            <a:r>
              <a:rPr lang="ru-RU" dirty="0" smtClean="0"/>
              <a:t>Отслеживание динамики результатов учителя и выход на его индивидуальную траекторию развития</a:t>
            </a:r>
          </a:p>
          <a:p>
            <a:r>
              <a:rPr lang="ru-RU" dirty="0" smtClean="0"/>
              <a:t>Своевременное прохождение учителями КПК</a:t>
            </a:r>
          </a:p>
          <a:p>
            <a:r>
              <a:rPr lang="ru-RU" dirty="0" smtClean="0"/>
              <a:t>Внесение изменений в план работы ШМО/ проблемной группы по предмету </a:t>
            </a:r>
          </a:p>
          <a:p>
            <a:r>
              <a:rPr lang="ru-RU" dirty="0" smtClean="0"/>
              <a:t>Создание условий для работы учителя по одной линии УМК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884368" cy="11521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Какие изменения в своей работе необходимо внести для коррекции результатов?</a:t>
            </a:r>
            <a:endParaRPr lang="ru-RU" sz="2800" b="1" dirty="0"/>
          </a:p>
        </p:txBody>
      </p:sp>
      <p:pic>
        <p:nvPicPr>
          <p:cNvPr id="7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179512" y="18864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администрация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Сохранится мотивация к изучению ИЯ</a:t>
            </a:r>
          </a:p>
          <a:p>
            <a:r>
              <a:rPr lang="ru-RU" dirty="0" smtClean="0"/>
              <a:t>Повысятся результаты мониторинга</a:t>
            </a:r>
          </a:p>
          <a:p>
            <a:r>
              <a:rPr lang="ru-RU" dirty="0" smtClean="0"/>
              <a:t>Успешная сдача выпускных экзаменов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Будет разработана стратегия помощи учителю  и обучающимся</a:t>
            </a:r>
          </a:p>
          <a:p>
            <a:r>
              <a:rPr lang="ru-RU" dirty="0" smtClean="0"/>
              <a:t>Повысятся результаты мониторинга</a:t>
            </a:r>
          </a:p>
          <a:p>
            <a:r>
              <a:rPr lang="ru-RU" dirty="0" smtClean="0"/>
              <a:t>Успешная сдача выпускных экзаменов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19672" y="228600"/>
            <a:ext cx="7344816" cy="118417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Как изменятся результаты при условии выполнения предложенных действий?</a:t>
            </a:r>
            <a:endParaRPr lang="ru-RU" sz="2800" b="1" dirty="0"/>
          </a:p>
        </p:txBody>
      </p:sp>
      <p:pic>
        <p:nvPicPr>
          <p:cNvPr id="7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0" y="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Мониторинги являются средством диагностирования уровня внутренней системы оценки качества и позволяют определить степень достижения планируемых результатов образовательной программы. Они нужны в первую очередь для выявления и решения проблем в образовательном процессе, т.е. для анализа и коррекции внутренней системы оценки качества.</a:t>
            </a:r>
            <a:endParaRPr lang="ru-RU" dirty="0"/>
          </a:p>
        </p:txBody>
      </p:sp>
      <p:pic>
        <p:nvPicPr>
          <p:cNvPr id="4" name="Picture 2" descr="C:\Users\Учитель\Desktop\2016-2017 учебный год\логотип школы.jpg"/>
          <p:cNvPicPr>
            <a:picLocks noChangeAspect="1" noChangeArrowheads="1"/>
          </p:cNvPicPr>
          <p:nvPr/>
        </p:nvPicPr>
        <p:blipFill>
          <a:blip r:embed="rId2" cstate="print"/>
          <a:srcRect l="4851" t="18500" r="4851" b="29000"/>
          <a:stretch>
            <a:fillRect/>
          </a:stretch>
        </p:blipFill>
        <p:spPr bwMode="auto">
          <a:xfrm>
            <a:off x="179512" y="188640"/>
            <a:ext cx="1728192" cy="1004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2125</TotalTime>
  <Words>395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  «Использование результатов мониторинговых обследований в управлении качеством иноязычного образования»   </vt:lpstr>
      <vt:lpstr>Презентация PowerPoint</vt:lpstr>
      <vt:lpstr>Презентация PowerPoint</vt:lpstr>
      <vt:lpstr>Результаты итогового мониторинга по ИЯ в 4 и 7 классах за 2016/17 уч. год </vt:lpstr>
      <vt:lpstr>Алгоритм работы с результатами</vt:lpstr>
      <vt:lpstr>Как можно интерпретировать полученные результаты?</vt:lpstr>
      <vt:lpstr>Какие изменения в своей работе необходимо внести для коррекции результатов?</vt:lpstr>
      <vt:lpstr>Как изменятся результаты при условии выполнения предложенных действий?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130</cp:revision>
  <dcterms:created xsi:type="dcterms:W3CDTF">2017-11-12T06:22:27Z</dcterms:created>
  <dcterms:modified xsi:type="dcterms:W3CDTF">2019-02-07T03:19:36Z</dcterms:modified>
</cp:coreProperties>
</file>